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 Type="http://schemas.openxmlformats.org/officeDocument/2006/relationships/printerSettings" Target="printerSettings/printerSettings1.bin"/><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CCE5FF"/>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914400"/>
            <a:ext cx="8229600" cy="914400"/>
          </a:xfrm>
          <a:prstGeom prst="rect">
            <a:avLst/>
          </a:prstGeom>
          <a:noFill/>
        </p:spPr>
        <p:txBody>
          <a:bodyPr wrap="none">
            <a:spAutoFit/>
          </a:bodyPr>
          <a:lstStyle/>
          <a:p>
            <a:pPr algn="ctr">
              <a:defRPr sz="4200" b="1"/>
            </a:pPr>
            <a:r>
              <a:t>प्राचीन भारतीय इतिहास के स्रोत</a:t>
            </a:r>
          </a:p>
        </p:txBody>
      </p:sp>
      <p:sp>
        <p:nvSpPr>
          <p:cNvPr id="4" name="TextBox 3"/>
          <p:cNvSpPr txBox="1"/>
          <p:nvPr/>
        </p:nvSpPr>
        <p:spPr>
          <a:xfrm>
            <a:off x="914400" y="2011680"/>
            <a:ext cx="7315200" cy="1828800"/>
          </a:xfrm>
          <a:prstGeom prst="rect">
            <a:avLst/>
          </a:prstGeom>
          <a:noFill/>
        </p:spPr>
        <p:txBody>
          <a:bodyPr wrap="square">
            <a:spAutoFit/>
          </a:bodyPr>
          <a:lstStyle/>
          <a:p>
            <a:pPr algn="ctr">
              <a:defRPr sz="2800" b="1"/>
            </a:pPr>
            <a:r>
              <a:t>प्रस्तुतकर्ता: रविंद्र कुमार</a:t>
            </a:r>
            <a:br/>
            <a:r>
              <a:t>सहायक व्याख्याता</a:t>
            </a:r>
            <a:br/>
            <a:r>
              <a:t>नवादा विधि महाविद्यालय नवादा</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CC"/>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अभिलेख</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शिलालेख, ताम्रपत्र, स्तंभलेख आदि अभिलेख शासकों की उपलब्धियों, प्रशासन और धार्मिक दान की जानकारी प्रदान करते हैं।</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E6CC"/>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सिक्के</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प्राचीन सिक्कों से तत्कालीन अर्थव्यवस्था, शासकों के नाम, शासनकाल और धार्मिक प्रवृत्तियों की जानकारी मिलती है।</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CCFFE5"/>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चित्र और मूर्तिकला</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भित्तिचित्र, मूर्तियाँ, शिल्पकला आदि उस युग की कला, धर्म और सामाजिक जीवन का परिचय कराते हैं।</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CCE5"/>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स्थापत्य स्रोत</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मंदिर, स्तूप, गुफाएँ, भवन आदि स्थापत्य स्रोत तत्कालीन वास्तुकला, कला और धार्मिक जीवन का चित्र प्रस्तुत करते हैं।</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E6CC"/>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पुरातात्विक उत्खनन</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मोहनजोदड़ो, हड़प्पा, कालीबंगन जैसे स्थलों की खुदाई से सिंधु घाटी सभ्यता की जानकारी प्राप्त हुई है।</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CC"/>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मिश्रित स्रोत</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कुछ स्रोत जैसे सिक्के और अभिलेख साथ में प्राप्त होते हैं जो मिश्रित जानकारी प्रदान करते हैं।</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E5CCFF"/>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निष्कर्ष</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प्राचीन भारतीय इतिहास के अध्ययन के लिए विभिन्न स्रोतों का सम्यक उपयोग आवश्यक है। इनसे हमें उस युग के समाज, संस्कृति, शासन और जीवन शैली की गहराई से जानकारी मिलती है।</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CCFFFF"/>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स्लाइड 1</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इस प्रेजेंटेशन में हम प्राचीन भारत के इतिहास के विभिन्न स्रोतों की जानकारी प्राप्त करेंगे। यह स्रोत हमें उस समय की संस्कृति, समाज, राजनीति और अर्थव्यवस्था को समझने में मदद करते हैं।</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CCFFE5"/>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साहित्यिक स्रोत</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धार्मिक और लौकिक साहित्य जैसे वेद, पुराण, रामायण, महाभारत, बुद्ध और जैन ग्रंथ आदि प्राचीन भारत के इतिहास के प्रमुख साहित्यिक स्रोत हैं।</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E5CCFF"/>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धार्मिक ग्रंथ</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वेद, उपनिषद, ब्राह्मण ग्रंथ, स्मृति और पुराण हमें वैदिक समाज की धार्मिक, सामाजिक और राजनीतिक जानकारी देते हैं।</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E6CC"/>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महाकाव्य</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रामायण और महाभारत दो प्रमुख महाकाव्य हैं जो हमें तत्कालीन समय की संस्कृति, युद्ध, नीतियों और मूल्यों की जानकारी प्रदान करते हैं।</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CC"/>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बौद्ध और जैन साहित्य</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त्रिपिटक, जातक कथाएं, अंग सूत्र, कल्पसूत्र जैसे ग्रंथ बौद्ध और जैन धर्म के साथ-साथ उस युग की ऐतिहासिक जानकारी देते हैं।</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CCFFE5"/>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ऐतिहासिक साहित्य</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राजतरंगिणी (कल्हण), हरषचरित (बाणभट्ट), और अन्य राजवंशीय इतिहास हमें तत्कालीन शासकों और घटनाओं का विवरण देते हैं।</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CCE5"/>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विदेशी यात्रियों के विवरण</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युआन च्वांग, फाह्यान, मेगस्थनीज़ जैसे यात्रियों ने भारत के सामाजिक, राजनीतिक और धार्मिक जीवन का वर्णन किया है।</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CCFFFF"/>
        </a:solidFill>
        <a:effectLst/>
      </p:bgPr>
    </p:bg>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457200" y="457200"/>
            <a:ext cx="8229600" cy="914400"/>
          </a:xfrm>
          <a:prstGeom prst="rect">
            <a:avLst/>
          </a:prstGeom>
          <a:noFill/>
        </p:spPr>
        <p:txBody>
          <a:bodyPr wrap="none">
            <a:spAutoFit/>
          </a:bodyPr>
          <a:lstStyle/>
          <a:p>
            <a:pPr algn="ctr">
              <a:defRPr b="1" sz="3800"/>
            </a:pPr>
            <a:r>
              <a:t>पुरातात्विक स्रोत</a:t>
            </a:r>
          </a:p>
        </p:txBody>
      </p:sp>
      <p:sp>
        <p:nvSpPr>
          <p:cNvPr id="4" name="TextBox 3"/>
          <p:cNvSpPr txBox="1"/>
          <p:nvPr/>
        </p:nvSpPr>
        <p:spPr>
          <a:xfrm>
            <a:off x="640080" y="1554480"/>
            <a:ext cx="7772400" cy="4114800"/>
          </a:xfrm>
          <a:prstGeom prst="rect">
            <a:avLst/>
          </a:prstGeom>
          <a:noFill/>
        </p:spPr>
        <p:txBody>
          <a:bodyPr wrap="square">
            <a:spAutoFit/>
          </a:bodyPr>
          <a:lstStyle/>
          <a:p>
            <a:pPr algn="l">
              <a:defRPr sz="2800" b="1"/>
            </a:pPr>
            <a:r>
              <a:t>स्मारक, मंदिर, मूर्तियाँ, औजार, बर्तन, महल, दुर्ग आदि से हमें तत्कालीन समाज और संस्कृति की जानकारी मिलती है।</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